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elvetica World" charset="1" panose="020B0500040000020004"/>
      <p:regular r:id="rId28"/>
    </p:embeddedFont>
    <p:embeddedFont>
      <p:font typeface="Georgia Pro Condensed" charset="1" panose="02040506050405020303"/>
      <p:regular r:id="rId29"/>
    </p:embeddedFont>
    <p:embeddedFont>
      <p:font typeface="Helvetica World Bold" charset="1" panose="020B080004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EFF6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9011285"/>
            <a:ext cx="6886575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sz="3800" spc="-5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Heart Disease Prediction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380" y="965543"/>
            <a:ext cx="9754495" cy="733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301"/>
              </a:lnSpc>
            </a:pPr>
            <a:r>
              <a:rPr lang="en-US" sz="14301" spc="-5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Comparative Machine Learning Framework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</a:t>
            </a:r>
          </a:p>
        </p:txBody>
      </p:sp>
      <p:graphicFrame>
        <p:nvGraphicFramePr>
          <p:cNvPr name="Object 3" id="3"/>
          <p:cNvGraphicFramePr/>
          <p:nvPr/>
        </p:nvGraphicFramePr>
        <p:xfrm>
          <a:off x="1028700" y="3959009"/>
          <a:ext cx="15087600" cy="4400550"/>
        </p:xfrm>
        <a:graphic>
          <a:graphicData uri="http://schemas.openxmlformats.org/presentationml/2006/ole">
            <p:oleObj imgW="18097500" imgH="7416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1E40A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Performance Comparison of 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Evaluating Accuracy and Effectiveness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FF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78846" y="514350"/>
            <a:ext cx="11609154" cy="9258300"/>
          </a:xfrm>
          <a:custGeom>
            <a:avLst/>
            <a:gdLst/>
            <a:ahLst/>
            <a:cxnLst/>
            <a:rect r="r" b="b" t="t" l="l"/>
            <a:pathLst>
              <a:path h="9258300" w="11609154">
                <a:moveTo>
                  <a:pt x="0" y="0"/>
                </a:moveTo>
                <a:lnTo>
                  <a:pt x="11609154" y="0"/>
                </a:lnTo>
                <a:lnTo>
                  <a:pt x="1160915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ROC Curves Analysis and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4011044"/>
            <a:ext cx="5730359" cy="21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2"/>
              </a:lnSpc>
            </a:pPr>
            <a:r>
              <a:rPr lang="en-US" b="true" sz="3080" spc="-46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</a:t>
            </a:r>
            <a:r>
              <a:rPr lang="en-US" b="true" sz="3080" spc="-4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igure 2: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ROC cu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c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omp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aring 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all 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models</a:t>
            </a:r>
            <a:r>
              <a:rPr lang="en-US" sz="3080" spc="-46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Random Forest achieves the highest AUC-ROC of 0.9481.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FF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34269" y="0"/>
            <a:ext cx="15353731" cy="10287000"/>
          </a:xfrm>
          <a:custGeom>
            <a:avLst/>
            <a:gdLst/>
            <a:ahLst/>
            <a:cxnLst/>
            <a:rect r="r" b="b" t="t" l="l"/>
            <a:pathLst>
              <a:path h="10287000" w="15353731">
                <a:moveTo>
                  <a:pt x="0" y="0"/>
                </a:moveTo>
                <a:lnTo>
                  <a:pt x="15353731" y="0"/>
                </a:lnTo>
                <a:lnTo>
                  <a:pt x="15353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5400000">
            <a:off x="-3636846" y="4103688"/>
            <a:ext cx="102870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Confusion Matrix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73372" y="7128687"/>
            <a:ext cx="4945666" cy="118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6"/>
              </a:lnSpc>
              <a:spcBef>
                <a:spcPct val="0"/>
              </a:spcBef>
            </a:pPr>
            <a:r>
              <a:rPr lang="en-US" b="true" sz="2212" spc="-33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Figure 3:</a:t>
            </a:r>
            <a:r>
              <a:rPr lang="en-US" sz="2212" spc="-33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Normalized confusion matrices for all models showing prediction accuracy breakdown.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40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54839" y="86380"/>
            <a:ext cx="13533161" cy="10200620"/>
          </a:xfrm>
          <a:custGeom>
            <a:avLst/>
            <a:gdLst/>
            <a:ahLst/>
            <a:cxnLst/>
            <a:rect r="r" b="b" t="t" l="l"/>
            <a:pathLst>
              <a:path h="10200620" w="13533161">
                <a:moveTo>
                  <a:pt x="0" y="0"/>
                </a:moveTo>
                <a:lnTo>
                  <a:pt x="13533161" y="0"/>
                </a:lnTo>
                <a:lnTo>
                  <a:pt x="13533161" y="10200620"/>
                </a:lnTo>
                <a:lnTo>
                  <a:pt x="0" y="1020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5400000">
            <a:off x="-1642564" y="4425327"/>
            <a:ext cx="8229600" cy="143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49"/>
              </a:lnSpc>
              <a:spcBef>
                <a:spcPct val="0"/>
              </a:spcBef>
            </a:pPr>
            <a:r>
              <a:rPr lang="en-US" sz="5549" strike="noStrike" u="none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Model Comparison Bar Charts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91353"/>
            <a:ext cx="18288000" cy="6812280"/>
          </a:xfrm>
          <a:custGeom>
            <a:avLst/>
            <a:gdLst/>
            <a:ahLst/>
            <a:cxnLst/>
            <a:rect r="r" b="b" t="t" l="l"/>
            <a:pathLst>
              <a:path h="6812280" w="18288000">
                <a:moveTo>
                  <a:pt x="0" y="0"/>
                </a:moveTo>
                <a:lnTo>
                  <a:pt x="18288000" y="0"/>
                </a:lnTo>
                <a:lnTo>
                  <a:pt x="18288000" y="6812280"/>
                </a:lnTo>
                <a:lnTo>
                  <a:pt x="0" y="681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750" y="14287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Feature Importance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57047" y="971550"/>
            <a:ext cx="11402253" cy="17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4"/>
              </a:lnSpc>
            </a:pPr>
            <a:r>
              <a:rPr lang="en-US" b="true" sz="3274" spc="-49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</a:t>
            </a:r>
            <a:r>
              <a:rPr lang="en-US" b="true" sz="3274" spc="-49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igure 5: </a:t>
            </a:r>
            <a:r>
              <a:rPr lang="en-US" sz="3274" spc="-49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3274" spc="-49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eature importance</a:t>
            </a:r>
            <a:r>
              <a:rPr lang="en-US" sz="3274" spc="-49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plots for Decision Tree and Random Forest models showing which clinical features are most predictive.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6571" y="809625"/>
            <a:ext cx="1283485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Learning Curves of ML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B9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2018" y="0"/>
            <a:ext cx="12155982" cy="10287000"/>
          </a:xfrm>
          <a:custGeom>
            <a:avLst/>
            <a:gdLst/>
            <a:ahLst/>
            <a:cxnLst/>
            <a:rect r="r" b="b" t="t" l="l"/>
            <a:pathLst>
              <a:path h="10287000" w="12155982">
                <a:moveTo>
                  <a:pt x="0" y="0"/>
                </a:moveTo>
                <a:lnTo>
                  <a:pt x="12155982" y="0"/>
                </a:lnTo>
                <a:lnTo>
                  <a:pt x="121559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Visualizing Model Performance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26153" y="107619"/>
            <a:ext cx="5133147" cy="1842163"/>
            <a:chOff x="0" y="0"/>
            <a:chExt cx="1351940" cy="485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1940" cy="485179"/>
            </a:xfrm>
            <a:custGeom>
              <a:avLst/>
              <a:gdLst/>
              <a:ahLst/>
              <a:cxnLst/>
              <a:rect r="r" b="b" t="t" l="l"/>
              <a:pathLst>
                <a:path h="485179" w="1351940">
                  <a:moveTo>
                    <a:pt x="76919" y="0"/>
                  </a:moveTo>
                  <a:lnTo>
                    <a:pt x="1275021" y="0"/>
                  </a:lnTo>
                  <a:cubicBezTo>
                    <a:pt x="1317502" y="0"/>
                    <a:pt x="1351940" y="34438"/>
                    <a:pt x="1351940" y="76919"/>
                  </a:cubicBezTo>
                  <a:lnTo>
                    <a:pt x="1351940" y="408259"/>
                  </a:lnTo>
                  <a:cubicBezTo>
                    <a:pt x="1351940" y="428660"/>
                    <a:pt x="1343836" y="448224"/>
                    <a:pt x="1329411" y="462649"/>
                  </a:cubicBezTo>
                  <a:cubicBezTo>
                    <a:pt x="1314986" y="477075"/>
                    <a:pt x="1295421" y="485179"/>
                    <a:pt x="1275021" y="485179"/>
                  </a:cubicBezTo>
                  <a:lnTo>
                    <a:pt x="76919" y="485179"/>
                  </a:lnTo>
                  <a:cubicBezTo>
                    <a:pt x="34438" y="485179"/>
                    <a:pt x="0" y="450741"/>
                    <a:pt x="0" y="408259"/>
                  </a:cubicBezTo>
                  <a:lnTo>
                    <a:pt x="0" y="76919"/>
                  </a:lnTo>
                  <a:cubicBezTo>
                    <a:pt x="0" y="56519"/>
                    <a:pt x="8104" y="36954"/>
                    <a:pt x="22529" y="22529"/>
                  </a:cubicBezTo>
                  <a:cubicBezTo>
                    <a:pt x="36954" y="8104"/>
                    <a:pt x="56519" y="0"/>
                    <a:pt x="76919" y="0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51940" cy="56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Accuracy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90.16%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EFF6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Best Performing Model: Random Forest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Recognizing the top predictor for heart disease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3909419"/>
            <a:ext cx="832485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Random Forest model has demonstrated </a:t>
            </a:r>
            <a:r>
              <a:rPr lang="en-US" b="true" sz="2499" spc="-37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outstanding performance</a:t>
            </a:r>
            <a:r>
              <a:rPr lang="en-US" sz="2499" spc="-37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 predicting heart disease, achieving high accuracy and reliability metrics, making it a prime candidate for clinical deployment.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50" y="5831288"/>
            <a:ext cx="8324850" cy="425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3199" spc="-47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</a:t>
            </a:r>
            <a:r>
              <a:rPr lang="en-US" b="true" sz="3199" spc="-47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hy Random Forest?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Highest performance acr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ll metr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cs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Excelle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bal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ance</a:t>
            </a: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of precision and recall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 importance provides clinical interpretability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Robust generalization (CV score: 0.8344)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Minimal false negatives (critical for medical diagnosis)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26153" y="2105356"/>
            <a:ext cx="5133147" cy="1842163"/>
            <a:chOff x="0" y="0"/>
            <a:chExt cx="1351940" cy="4851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1940" cy="485179"/>
            </a:xfrm>
            <a:custGeom>
              <a:avLst/>
              <a:gdLst/>
              <a:ahLst/>
              <a:cxnLst/>
              <a:rect r="r" b="b" t="t" l="l"/>
              <a:pathLst>
                <a:path h="485179" w="1351940">
                  <a:moveTo>
                    <a:pt x="76919" y="0"/>
                  </a:moveTo>
                  <a:lnTo>
                    <a:pt x="1275021" y="0"/>
                  </a:lnTo>
                  <a:cubicBezTo>
                    <a:pt x="1317502" y="0"/>
                    <a:pt x="1351940" y="34438"/>
                    <a:pt x="1351940" y="76919"/>
                  </a:cubicBezTo>
                  <a:lnTo>
                    <a:pt x="1351940" y="408259"/>
                  </a:lnTo>
                  <a:cubicBezTo>
                    <a:pt x="1351940" y="428660"/>
                    <a:pt x="1343836" y="448224"/>
                    <a:pt x="1329411" y="462649"/>
                  </a:cubicBezTo>
                  <a:cubicBezTo>
                    <a:pt x="1314986" y="477075"/>
                    <a:pt x="1295421" y="485179"/>
                    <a:pt x="1275021" y="485179"/>
                  </a:cubicBezTo>
                  <a:lnTo>
                    <a:pt x="76919" y="485179"/>
                  </a:lnTo>
                  <a:cubicBezTo>
                    <a:pt x="34438" y="485179"/>
                    <a:pt x="0" y="450741"/>
                    <a:pt x="0" y="408259"/>
                  </a:cubicBezTo>
                  <a:lnTo>
                    <a:pt x="0" y="76919"/>
                  </a:lnTo>
                  <a:cubicBezTo>
                    <a:pt x="0" y="56519"/>
                    <a:pt x="8104" y="36954"/>
                    <a:pt x="22529" y="22529"/>
                  </a:cubicBezTo>
                  <a:cubicBezTo>
                    <a:pt x="36954" y="8104"/>
                    <a:pt x="56519" y="0"/>
                    <a:pt x="76919" y="0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51940" cy="56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Precision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0.9039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26153" y="4099919"/>
            <a:ext cx="5133147" cy="1842163"/>
            <a:chOff x="0" y="0"/>
            <a:chExt cx="1351940" cy="485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1940" cy="485179"/>
            </a:xfrm>
            <a:custGeom>
              <a:avLst/>
              <a:gdLst/>
              <a:ahLst/>
              <a:cxnLst/>
              <a:rect r="r" b="b" t="t" l="l"/>
              <a:pathLst>
                <a:path h="485179" w="1351940">
                  <a:moveTo>
                    <a:pt x="76919" y="0"/>
                  </a:moveTo>
                  <a:lnTo>
                    <a:pt x="1275021" y="0"/>
                  </a:lnTo>
                  <a:cubicBezTo>
                    <a:pt x="1317502" y="0"/>
                    <a:pt x="1351940" y="34438"/>
                    <a:pt x="1351940" y="76919"/>
                  </a:cubicBezTo>
                  <a:lnTo>
                    <a:pt x="1351940" y="408259"/>
                  </a:lnTo>
                  <a:cubicBezTo>
                    <a:pt x="1351940" y="428660"/>
                    <a:pt x="1343836" y="448224"/>
                    <a:pt x="1329411" y="462649"/>
                  </a:cubicBezTo>
                  <a:cubicBezTo>
                    <a:pt x="1314986" y="477075"/>
                    <a:pt x="1295421" y="485179"/>
                    <a:pt x="1275021" y="485179"/>
                  </a:cubicBezTo>
                  <a:lnTo>
                    <a:pt x="76919" y="485179"/>
                  </a:lnTo>
                  <a:cubicBezTo>
                    <a:pt x="34438" y="485179"/>
                    <a:pt x="0" y="450741"/>
                    <a:pt x="0" y="408259"/>
                  </a:cubicBezTo>
                  <a:lnTo>
                    <a:pt x="0" y="76919"/>
                  </a:lnTo>
                  <a:cubicBezTo>
                    <a:pt x="0" y="56519"/>
                    <a:pt x="8104" y="36954"/>
                    <a:pt x="22529" y="22529"/>
                  </a:cubicBezTo>
                  <a:cubicBezTo>
                    <a:pt x="36954" y="8104"/>
                    <a:pt x="56519" y="0"/>
                    <a:pt x="76919" y="0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351940" cy="56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Recall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0.9016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26153" y="6094481"/>
            <a:ext cx="5133147" cy="1842163"/>
            <a:chOff x="0" y="0"/>
            <a:chExt cx="1351940" cy="4851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1940" cy="485179"/>
            </a:xfrm>
            <a:custGeom>
              <a:avLst/>
              <a:gdLst/>
              <a:ahLst/>
              <a:cxnLst/>
              <a:rect r="r" b="b" t="t" l="l"/>
              <a:pathLst>
                <a:path h="485179" w="1351940">
                  <a:moveTo>
                    <a:pt x="76919" y="0"/>
                  </a:moveTo>
                  <a:lnTo>
                    <a:pt x="1275021" y="0"/>
                  </a:lnTo>
                  <a:cubicBezTo>
                    <a:pt x="1317502" y="0"/>
                    <a:pt x="1351940" y="34438"/>
                    <a:pt x="1351940" y="76919"/>
                  </a:cubicBezTo>
                  <a:lnTo>
                    <a:pt x="1351940" y="408259"/>
                  </a:lnTo>
                  <a:cubicBezTo>
                    <a:pt x="1351940" y="428660"/>
                    <a:pt x="1343836" y="448224"/>
                    <a:pt x="1329411" y="462649"/>
                  </a:cubicBezTo>
                  <a:cubicBezTo>
                    <a:pt x="1314986" y="477075"/>
                    <a:pt x="1295421" y="485179"/>
                    <a:pt x="1275021" y="485179"/>
                  </a:cubicBezTo>
                  <a:lnTo>
                    <a:pt x="76919" y="485179"/>
                  </a:lnTo>
                  <a:cubicBezTo>
                    <a:pt x="34438" y="485179"/>
                    <a:pt x="0" y="450741"/>
                    <a:pt x="0" y="408259"/>
                  </a:cubicBezTo>
                  <a:lnTo>
                    <a:pt x="0" y="76919"/>
                  </a:lnTo>
                  <a:cubicBezTo>
                    <a:pt x="0" y="56519"/>
                    <a:pt x="8104" y="36954"/>
                    <a:pt x="22529" y="22529"/>
                  </a:cubicBezTo>
                  <a:cubicBezTo>
                    <a:pt x="36954" y="8104"/>
                    <a:pt x="56519" y="0"/>
                    <a:pt x="76919" y="0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351940" cy="56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F1-Score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0.9018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26153" y="8089044"/>
            <a:ext cx="5133147" cy="1842163"/>
            <a:chOff x="0" y="0"/>
            <a:chExt cx="1351940" cy="4851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1940" cy="485179"/>
            </a:xfrm>
            <a:custGeom>
              <a:avLst/>
              <a:gdLst/>
              <a:ahLst/>
              <a:cxnLst/>
              <a:rect r="r" b="b" t="t" l="l"/>
              <a:pathLst>
                <a:path h="485179" w="1351940">
                  <a:moveTo>
                    <a:pt x="76919" y="0"/>
                  </a:moveTo>
                  <a:lnTo>
                    <a:pt x="1275021" y="0"/>
                  </a:lnTo>
                  <a:cubicBezTo>
                    <a:pt x="1317502" y="0"/>
                    <a:pt x="1351940" y="34438"/>
                    <a:pt x="1351940" y="76919"/>
                  </a:cubicBezTo>
                  <a:lnTo>
                    <a:pt x="1351940" y="408259"/>
                  </a:lnTo>
                  <a:cubicBezTo>
                    <a:pt x="1351940" y="428660"/>
                    <a:pt x="1343836" y="448224"/>
                    <a:pt x="1329411" y="462649"/>
                  </a:cubicBezTo>
                  <a:cubicBezTo>
                    <a:pt x="1314986" y="477075"/>
                    <a:pt x="1295421" y="485179"/>
                    <a:pt x="1275021" y="485179"/>
                  </a:cubicBezTo>
                  <a:lnTo>
                    <a:pt x="76919" y="485179"/>
                  </a:lnTo>
                  <a:cubicBezTo>
                    <a:pt x="34438" y="485179"/>
                    <a:pt x="0" y="450741"/>
                    <a:pt x="0" y="408259"/>
                  </a:cubicBezTo>
                  <a:lnTo>
                    <a:pt x="0" y="76919"/>
                  </a:lnTo>
                  <a:cubicBezTo>
                    <a:pt x="0" y="56519"/>
                    <a:pt x="8104" y="36954"/>
                    <a:pt x="22529" y="22529"/>
                  </a:cubicBezTo>
                  <a:cubicBezTo>
                    <a:pt x="36954" y="8104"/>
                    <a:pt x="56519" y="0"/>
                    <a:pt x="76919" y="0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351940" cy="56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AUC-ROC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0.9018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40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Key Findings and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3639184"/>
            <a:ext cx="7972193" cy="598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spc="-50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All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5 models successfully 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mpl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ement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 and evaluated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Hyperparameter tuning improved RF by 1.64% (0.8852 → 0.9016)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 Forest </a:t>
            </a: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achieved 90.16% accuracy with balanced metrics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 features: thalach, oldpeak, ca most predictive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spc="-50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Good generalization without overfitting demonstrated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1E40A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Limitations and Future Directions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E40A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Challenges and pathways for improvement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3695700"/>
            <a:ext cx="7595679" cy="39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3789" spc="-56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Limitations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Dataset size: 303 instances relatively small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Single dataset: needs multi-center validation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Limited feature engineering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external validation dataset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real-world clinical validation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795709"/>
            <a:ext cx="7595679" cy="338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3789" spc="-56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Work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 on larger, diverse datasets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Advanced feature engineering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Ensemble methods combining models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Explainable AI (SHAP, LIME)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clinical validation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FF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le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St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ate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nt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&amp; Mot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tio</a:t>
            </a: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4362450"/>
            <a:ext cx="6886575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Heart disease is a leading cause of mortality worldwide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Traditional diag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ti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-co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ns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uming and subjective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Need for automated diagnostic systems to assist healthcare professionals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Balan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 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accu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acy,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ion</a:t>
            </a:r>
            <a:r>
              <a:rPr lang="en-US" sz="2999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recall, interpretability, and robustness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6063" y="357446"/>
            <a:ext cx="8032274" cy="127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b="true" sz="3395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</a:t>
            </a:r>
            <a:r>
              <a:rPr lang="en-US" b="true" sz="3395" spc="-50" strike="noStrike" u="non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 machine learning provide reliable, interpretable predictions?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40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790575"/>
            <a:ext cx="6886575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Recommendations for Clinical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4185920"/>
            <a:ext cx="7926959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ploy Random Forest for clinical decision support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fe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tu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 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rta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 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xplan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ation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to clinicians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 continuous monitoring of model performance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Conduct external validation before full deployment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 ethical considerations and bias pr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tion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</a:t>
            </a:r>
            <a:r>
              <a:rPr lang="en-US" sz="2799" spc="-41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human expert oversight as fallback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FF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80146" y="596303"/>
            <a:ext cx="4109319" cy="4547197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Summary of Key Takeaways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2851151"/>
            <a:ext cx="6886575" cy="264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research emphasizes the importance of </a:t>
            </a:r>
            <a:r>
              <a:rPr lang="en-US" b="true" sz="2499" spc="-37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machine learning</a:t>
            </a:r>
            <a:r>
              <a:rPr lang="en-US" sz="2499" spc="-3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 heart disease prediction, showcasing significant advancements. Future efforts should focus on clinical integration and ongoing research to enhance predictive accuracy and patient outcomes.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" y="5841999"/>
            <a:ext cx="16592550" cy="341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-59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</a:t>
            </a:r>
            <a:r>
              <a:rPr lang="en-US" b="true" sz="3999" spc="-59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Takeaways: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Comparative ML framework essential for medical diagnostics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 Forest optimal for balancing perfor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an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 interpretability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Hyperparameter tuning significantly improves model performance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 importance provides clinical insights and trust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Ready for clinical validation and deployment testing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2284" y="598170"/>
            <a:ext cx="430823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275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 You.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59188"/>
            <a:ext cx="16230600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-75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</a:t>
            </a:r>
            <a:r>
              <a:rPr lang="en-US" b="true" sz="5000" spc="-75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 Hamza &amp; Zarmeena Jawad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-75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COMP-240L Machine Learning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-75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Instructor: Dr. Abid Ali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FF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Research 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3009264"/>
            <a:ext cx="7947311" cy="624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959"/>
              </a:lnSpc>
              <a:buAutoNum type="arabicPeriod" startAt="1"/>
            </a:pPr>
            <a:r>
              <a:rPr lang="en-US" sz="3199" spc="-47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</a:t>
            </a:r>
            <a:r>
              <a:rPr lang="en-US" sz="3199" spc="-4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elop comprehensive ML pipeline for heart disease prediction</a:t>
            </a:r>
          </a:p>
          <a:p>
            <a:pPr algn="l" marL="690876" indent="-345438" lvl="1">
              <a:lnSpc>
                <a:spcPts val="4959"/>
              </a:lnSpc>
              <a:buAutoNum type="arabicPeriod" startAt="1"/>
            </a:pPr>
            <a:r>
              <a:rPr lang="en-US" sz="3199" spc="-4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 and compare 5 ML algorithms (DT, RF, SVM, ANN, KNN)</a:t>
            </a:r>
          </a:p>
          <a:p>
            <a:pPr algn="l" marL="690876" indent="-345438" lvl="1">
              <a:lnSpc>
                <a:spcPts val="4959"/>
              </a:lnSpc>
              <a:buAutoNum type="arabicPeriod" startAt="1"/>
            </a:pPr>
            <a:r>
              <a:rPr lang="en-US" sz="3199" spc="-4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 rigorous hyperparameter tuning for optimal performance</a:t>
            </a:r>
          </a:p>
          <a:p>
            <a:pPr algn="l" marL="690876" indent="-345438" lvl="1">
              <a:lnSpc>
                <a:spcPts val="4959"/>
              </a:lnSpc>
              <a:buAutoNum type="arabicPeriod" startAt="1"/>
            </a:pPr>
            <a:r>
              <a:rPr lang="en-US" sz="3199" spc="-4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Evaluate using multiple metrics suitable for medical dat</a:t>
            </a:r>
          </a:p>
          <a:p>
            <a:pPr algn="l" marL="690876" indent="-345438" lvl="1">
              <a:lnSpc>
                <a:spcPts val="4959"/>
              </a:lnSpc>
              <a:buAutoNum type="arabicPeriod" startAt="1"/>
            </a:pPr>
            <a:r>
              <a:rPr lang="en-US" sz="3199" spc="-47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data-driven justification for model selection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1E40A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Dataset Overview: Heart Disease Prediction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E40A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Key Statistics and Features of 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427908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20641"/>
            <a:ext cx="7595679" cy="399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6"/>
              </a:lnSpc>
            </a:pPr>
            <a:r>
              <a:rPr lang="en-US" b="true" sz="3790" spc="-56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Overv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3790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ew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303 patient instances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ica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ary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ssific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ion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disease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/no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disease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UCI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ML R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sitor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ass d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ist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tion</a:t>
            </a:r>
            <a:r>
              <a:rPr lang="en-US" b="true" sz="3000" spc="-44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54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13% no disease, 45.87% disease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82687" y="4379931"/>
            <a:ext cx="7317982" cy="39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b="true" sz="3789" spc="-56" strike="noStrike" u="none">
                <a:solidFill>
                  <a:srgbClr val="1E40A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Age, sex, chest pain type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Blood pressure &amp; cholesterol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Maximum heart rate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Exercise-induced angina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 depression (oldpeak)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Number of major vessels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118" y="3367087"/>
            <a:ext cx="400765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10B98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Collection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9118" y="5105400"/>
            <a:ext cx="400765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initial step involves gathering relevant heart disease data from various medical databases to ensure a comprehensive dataset for analysis and prediction.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81575" y="3367087"/>
            <a:ext cx="401002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10B98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16434" y="3323432"/>
            <a:ext cx="400310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10B98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1575" y="5105400"/>
            <a:ext cx="401002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 data is collected, it undergoes preprocessing, including cleaning, normalization, and handling missing values, to prepare it for effective machine learning model training.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11225" y="5105400"/>
            <a:ext cx="40031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the trained models are evaluated using various metrics such as accuracy and recall to determine their effectiveness in predicting heart disease outcomes.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6400" y="3367087"/>
            <a:ext cx="38078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10B98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7189" y="5105400"/>
            <a:ext cx="400923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third step focuses on training selected machine learning algorithms on the preprocessed dataset, utilizing techniques like cross-validation to optimize model performance.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cap="flat" w="19050">
            <a:solidFill>
              <a:srgbClr val="1E40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69118" y="4248150"/>
            <a:ext cx="323850" cy="32385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40A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983154" y="4248150"/>
            <a:ext cx="323850" cy="32385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40A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7189" y="4248150"/>
            <a:ext cx="323850" cy="32385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40A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611225" y="4248150"/>
            <a:ext cx="323850" cy="32385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40A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Methodology Pipeline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1495" y="0"/>
            <a:ext cx="13316505" cy="10287000"/>
          </a:xfrm>
          <a:custGeom>
            <a:avLst/>
            <a:gdLst/>
            <a:ahLst/>
            <a:cxnLst/>
            <a:rect r="r" b="b" t="t" l="l"/>
            <a:pathLst>
              <a:path h="10287000" w="13316505">
                <a:moveTo>
                  <a:pt x="0" y="0"/>
                </a:moveTo>
                <a:lnTo>
                  <a:pt x="13316505" y="0"/>
                </a:lnTo>
                <a:lnTo>
                  <a:pt x="133165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3942795" cy="177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0"/>
              </a:lnSpc>
              <a:spcBef>
                <a:spcPct val="0"/>
              </a:spcBef>
            </a:pPr>
            <a:r>
              <a:rPr lang="en-US" sz="4580" strike="noStrike" u="none">
                <a:solidFill>
                  <a:srgbClr val="1E40A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Exploratory Data Analysis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40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FF6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Data Preprocessing Strategies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4302760"/>
            <a:ext cx="7746023" cy="531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43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Missing Valu</a:t>
            </a:r>
            <a:r>
              <a:rPr lang="en-US" b="true" sz="2899" spc="-43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Handling: </a:t>
            </a:r>
            <a:r>
              <a:rPr lang="en-US" sz="2899" spc="-43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Median imputation for robustness to outliers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43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Scaling:</a:t>
            </a:r>
            <a:r>
              <a:rPr lang="en-US" sz="2899" spc="-43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StandardScaler for SVM, ANN, KNN (scale-dependent algorithms)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43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Class Imbalance:</a:t>
            </a:r>
            <a:r>
              <a:rPr lang="en-US" sz="2899" spc="-43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SMOTE applied when ratio &lt; 0.6 (not needed for this dataset)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43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Train-Test Split: </a:t>
            </a:r>
            <a:r>
              <a:rPr lang="en-US" sz="2899" spc="-43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80/20 with stratification to maintain class distribution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43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Rationale: </a:t>
            </a:r>
            <a:r>
              <a:rPr lang="en-US" sz="2899" spc="-43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Medical data requires careful preprocessing to preserve data quality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B9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40A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FF6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E40A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Machine Learning Models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Overview of Key Algorithms Used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49525"/>
            <a:chOff x="0" y="0"/>
            <a:chExt cx="5744662" cy="3399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Random Forest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E40A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Random Forest is a robust ensemble learning method that excels in accuracy and handles both classification and regression tasks effectively, making it ideal for heart disease prediction.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01950"/>
            <a:chOff x="0" y="0"/>
            <a:chExt cx="5346700" cy="3869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Support Vector Machine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E40A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Support Vector Machines (SVM) are powerful classifiers that work well in high-dimensional spaces, providing great performance in detecting heart disease with clear decision boundaries and flexibility.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01950"/>
            <a:chOff x="0" y="0"/>
            <a:chExt cx="5346700" cy="3869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10B98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Logistic Regression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E40A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Logistic Regression is a fundamental statistical method that is easy to interpret and implement, making it a solid choice for initial heart disease model explorations despite its simplicity.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4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0424" y="3281129"/>
            <a:ext cx="3050826" cy="2409804"/>
            <a:chOff x="0" y="0"/>
            <a:chExt cx="1175568" cy="9285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568" cy="928565"/>
            </a:xfrm>
            <a:custGeom>
              <a:avLst/>
              <a:gdLst/>
              <a:ahLst/>
              <a:cxnLst/>
              <a:rect r="r" b="b" t="t" l="l"/>
              <a:pathLst>
                <a:path h="928565" w="1175568">
                  <a:moveTo>
                    <a:pt x="50753" y="0"/>
                  </a:moveTo>
                  <a:lnTo>
                    <a:pt x="1124815" y="0"/>
                  </a:lnTo>
                  <a:cubicBezTo>
                    <a:pt x="1138276" y="0"/>
                    <a:pt x="1151185" y="5347"/>
                    <a:pt x="1160703" y="14865"/>
                  </a:cubicBezTo>
                  <a:cubicBezTo>
                    <a:pt x="1170221" y="24383"/>
                    <a:pt x="1175568" y="37292"/>
                    <a:pt x="1175568" y="50753"/>
                  </a:cubicBezTo>
                  <a:lnTo>
                    <a:pt x="1175568" y="877812"/>
                  </a:lnTo>
                  <a:cubicBezTo>
                    <a:pt x="1175568" y="905842"/>
                    <a:pt x="1152846" y="928565"/>
                    <a:pt x="1124815" y="928565"/>
                  </a:cubicBezTo>
                  <a:lnTo>
                    <a:pt x="50753" y="928565"/>
                  </a:lnTo>
                  <a:cubicBezTo>
                    <a:pt x="22723" y="928565"/>
                    <a:pt x="0" y="905842"/>
                    <a:pt x="0" y="877812"/>
                  </a:cubicBezTo>
                  <a:lnTo>
                    <a:pt x="0" y="50753"/>
                  </a:lnTo>
                  <a:cubicBezTo>
                    <a:pt x="0" y="37292"/>
                    <a:pt x="5347" y="24383"/>
                    <a:pt x="14865" y="14865"/>
                  </a:cubicBezTo>
                  <a:cubicBezTo>
                    <a:pt x="24383" y="5347"/>
                    <a:pt x="37292" y="0"/>
                    <a:pt x="50753" y="0"/>
                  </a:cubicBezTo>
                  <a:close/>
                </a:path>
              </a:pathLst>
            </a:custGeom>
            <a:blipFill>
              <a:blip r:embed="rId2"/>
              <a:stretch>
                <a:fillRect l="-151" t="0" r="-15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4570424" y="666750"/>
            <a:ext cx="3050826" cy="2433116"/>
            <a:chOff x="0" y="0"/>
            <a:chExt cx="1484382" cy="1183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4382" cy="1183835"/>
            </a:xfrm>
            <a:custGeom>
              <a:avLst/>
              <a:gdLst/>
              <a:ahLst/>
              <a:cxnLst/>
              <a:rect r="r" b="b" t="t" l="l"/>
              <a:pathLst>
                <a:path h="1183835" w="1484382">
                  <a:moveTo>
                    <a:pt x="50753" y="0"/>
                  </a:moveTo>
                  <a:lnTo>
                    <a:pt x="1433629" y="0"/>
                  </a:lnTo>
                  <a:cubicBezTo>
                    <a:pt x="1461659" y="0"/>
                    <a:pt x="1484382" y="22723"/>
                    <a:pt x="1484382" y="50753"/>
                  </a:cubicBezTo>
                  <a:lnTo>
                    <a:pt x="1484382" y="1133082"/>
                  </a:lnTo>
                  <a:cubicBezTo>
                    <a:pt x="1484382" y="1146542"/>
                    <a:pt x="1479035" y="1159451"/>
                    <a:pt x="1469517" y="1168969"/>
                  </a:cubicBezTo>
                  <a:cubicBezTo>
                    <a:pt x="1459999" y="1178487"/>
                    <a:pt x="1447090" y="1183835"/>
                    <a:pt x="1433629" y="1183835"/>
                  </a:cubicBezTo>
                  <a:lnTo>
                    <a:pt x="50753" y="1183835"/>
                  </a:lnTo>
                  <a:cubicBezTo>
                    <a:pt x="37292" y="1183835"/>
                    <a:pt x="24383" y="1178487"/>
                    <a:pt x="14865" y="1168969"/>
                  </a:cubicBezTo>
                  <a:cubicBezTo>
                    <a:pt x="5347" y="1159451"/>
                    <a:pt x="0" y="1146542"/>
                    <a:pt x="0" y="1133082"/>
                  </a:cubicBezTo>
                  <a:lnTo>
                    <a:pt x="0" y="50753"/>
                  </a:lnTo>
                  <a:cubicBezTo>
                    <a:pt x="0" y="37292"/>
                    <a:pt x="5347" y="24383"/>
                    <a:pt x="14865" y="14865"/>
                  </a:cubicBezTo>
                  <a:cubicBezTo>
                    <a:pt x="24383" y="5347"/>
                    <a:pt x="37292" y="0"/>
                    <a:pt x="50753" y="0"/>
                  </a:cubicBezTo>
                  <a:close/>
                </a:path>
              </a:pathLst>
            </a:custGeom>
            <a:blipFill>
              <a:blip r:embed="rId3"/>
              <a:stretch>
                <a:fillRect l="-237" t="0" r="-23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EFF6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Hyperparameter Tuning Results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EFF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Comparing Random Forest and SVM Outcomes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1046" y="832875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750" y="3695700"/>
            <a:ext cx="7595679" cy="39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3789" spc="-56" strike="noStrike" u="none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Parameter grid: 108 combinations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Best params: max_depth=5, n_estimators=100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CV score: 0.8344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 accuracy: 0.9016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Improvement: +1.64% over baseline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795709"/>
            <a:ext cx="7595679" cy="39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b="true" sz="3789" spc="-56">
                <a:solidFill>
                  <a:srgbClr val="EF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SVMs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Parameter grid: 40 combinations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Best params: C=10, gamma=0.001, RBF kernel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CV score: 0.8386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 accuracy: 0.8525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44" strike="noStrike" u="none">
                <a:solidFill>
                  <a:srgbClr val="EFF6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Better generalization achieved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Comparative Machine Learning Framework</dc:description>
  <dc:identifier>DAG6qCm-VGI</dc:identifier>
  <dcterms:modified xsi:type="dcterms:W3CDTF">2011-08-01T06:04:30Z</dcterms:modified>
  <cp:revision>1</cp:revision>
  <dc:title>Presentation - Comparative Machine Learning Framework</dc:title>
</cp:coreProperties>
</file>